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9"/>
    <p:restoredTop sz="94621"/>
  </p:normalViewPr>
  <p:slideViewPr>
    <p:cSldViewPr snapToGrid="0" snapToObjects="1">
      <p:cViewPr>
        <p:scale>
          <a:sx n="71" d="100"/>
          <a:sy n="71" d="100"/>
        </p:scale>
        <p:origin x="1400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36E8F-1965-6C44-A7B5-03BB9B497561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79E4CB-2F94-6A4A-B706-6952FC91333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016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0D008-60B2-0246-B113-8E855462598C}" type="datetimeFigureOut">
              <a:rPr lang="en-GB" smtClean="0"/>
              <a:t>21/09/2017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376B7-059B-5141-9C8B-741C8D5C7D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481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New Forms of Data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015" y="4900063"/>
            <a:ext cx="1206969" cy="1699453"/>
          </a:xfrm>
          <a:prstGeom prst="rect">
            <a:avLst/>
          </a:prstGeom>
        </p:spPr>
      </p:pic>
      <p:sp>
        <p:nvSpPr>
          <p:cNvPr id="5" name="Content Placeholder 5"/>
          <p:cNvSpPr txBox="1">
            <a:spLocks/>
          </p:cNvSpPr>
          <p:nvPr/>
        </p:nvSpPr>
        <p:spPr>
          <a:xfrm>
            <a:off x="3621984" y="4900064"/>
            <a:ext cx="3886200" cy="1699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mtClean="0"/>
              <a:t>Alex D Singleton, Seth E Spielman, David C Folch (2017) Urban Analytics. London: Sage.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7220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Passive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CCTV</a:t>
            </a:r>
          </a:p>
          <a:p>
            <a:pPr lvl="1"/>
            <a:r>
              <a:rPr lang="en-GB" dirty="0" smtClean="0"/>
              <a:t>Security </a:t>
            </a:r>
            <a:r>
              <a:rPr lang="en-GB" dirty="0"/>
              <a:t>monitoring related to policing activities, as store theft deterrent and detection, and for a variety of traffic management applications. </a:t>
            </a:r>
          </a:p>
          <a:p>
            <a:pPr lvl="1"/>
            <a:r>
              <a:rPr lang="en-GB" dirty="0"/>
              <a:t>C</a:t>
            </a:r>
            <a:r>
              <a:rPr lang="en-GB" dirty="0" smtClean="0"/>
              <a:t>oupling </a:t>
            </a:r>
            <a:r>
              <a:rPr lang="en-GB" dirty="0"/>
              <a:t>the live feeds with computer vision and streaming analytic techniques for pattern recognition, </a:t>
            </a:r>
            <a:r>
              <a:rPr lang="en-GB" dirty="0" smtClean="0"/>
              <a:t>enables </a:t>
            </a:r>
            <a:r>
              <a:rPr lang="en-GB" dirty="0"/>
              <a:t>a variety of new applications </a:t>
            </a:r>
            <a:endParaRPr lang="en-GB" dirty="0" smtClean="0"/>
          </a:p>
          <a:p>
            <a:pPr lvl="2"/>
            <a:r>
              <a:rPr lang="en-GB" dirty="0" smtClean="0"/>
              <a:t>Automatic </a:t>
            </a:r>
            <a:r>
              <a:rPr lang="en-GB" dirty="0"/>
              <a:t>number plate recognition can detect uninsured </a:t>
            </a:r>
            <a:r>
              <a:rPr lang="en-GB" dirty="0" smtClean="0"/>
              <a:t>vehicles</a:t>
            </a:r>
          </a:p>
          <a:p>
            <a:pPr lvl="2"/>
            <a:r>
              <a:rPr lang="en-GB" dirty="0" smtClean="0"/>
              <a:t>Road, bridge </a:t>
            </a:r>
            <a:r>
              <a:rPr lang="en-GB" dirty="0"/>
              <a:t>and </a:t>
            </a:r>
            <a:r>
              <a:rPr lang="en-GB" dirty="0" smtClean="0"/>
              <a:t>tunnel charging</a:t>
            </a:r>
          </a:p>
          <a:p>
            <a:pPr lvl="2"/>
            <a:r>
              <a:rPr lang="en-GB" dirty="0" smtClean="0"/>
              <a:t>Pedestrian tracking</a:t>
            </a:r>
            <a:endParaRPr lang="en-GB" dirty="0"/>
          </a:p>
          <a:p>
            <a:pPr lvl="2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0163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Active Data Generation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Numerous overlapping technology</a:t>
            </a:r>
          </a:p>
          <a:p>
            <a:pPr lvl="1"/>
            <a:r>
              <a:rPr lang="en-GB" dirty="0"/>
              <a:t>Near Field Communication (NFC) </a:t>
            </a:r>
            <a:endParaRPr lang="en-GB" dirty="0"/>
          </a:p>
          <a:p>
            <a:pPr lvl="1"/>
            <a:r>
              <a:rPr lang="en-GB" dirty="0"/>
              <a:t>Bluetooth Low Energy (BLE</a:t>
            </a:r>
            <a:r>
              <a:rPr lang="en-GB" dirty="0" smtClean="0"/>
              <a:t>)</a:t>
            </a:r>
          </a:p>
          <a:p>
            <a:pPr lvl="2"/>
            <a:r>
              <a:rPr lang="en-GB" dirty="0"/>
              <a:t>E</a:t>
            </a:r>
            <a:r>
              <a:rPr lang="en-GB" dirty="0" smtClean="0"/>
              <a:t>xtended range; base of </a:t>
            </a:r>
            <a:r>
              <a:rPr lang="en-GB" dirty="0"/>
              <a:t>Apple iBeacon and open Google </a:t>
            </a:r>
            <a:r>
              <a:rPr lang="en-GB" dirty="0" err="1" smtClean="0"/>
              <a:t>Eddystone</a:t>
            </a:r>
            <a:endParaRPr lang="en-GB" b="1" dirty="0" smtClean="0"/>
          </a:p>
          <a:p>
            <a:pPr lvl="1"/>
            <a:r>
              <a:rPr lang="en-GB" dirty="0"/>
              <a:t>E</a:t>
            </a:r>
            <a:r>
              <a:rPr lang="en-GB" dirty="0" smtClean="0"/>
              <a:t>nables </a:t>
            </a:r>
            <a:r>
              <a:rPr lang="en-GB" dirty="0"/>
              <a:t>two devices within close proximity to communicate through radio </a:t>
            </a:r>
            <a:r>
              <a:rPr lang="en-GB" dirty="0" smtClean="0"/>
              <a:t>waves.</a:t>
            </a:r>
            <a:endParaRPr lang="en-GB" dirty="0"/>
          </a:p>
          <a:p>
            <a:r>
              <a:rPr lang="en-GB" dirty="0" smtClean="0"/>
              <a:t>Often used in transport </a:t>
            </a:r>
          </a:p>
          <a:p>
            <a:pPr lvl="1"/>
            <a:r>
              <a:rPr lang="en-GB" dirty="0"/>
              <a:t>S</a:t>
            </a:r>
            <a:r>
              <a:rPr lang="en-GB" dirty="0" smtClean="0"/>
              <a:t>mart </a:t>
            </a:r>
            <a:r>
              <a:rPr lang="en-GB" dirty="0"/>
              <a:t>card </a:t>
            </a:r>
            <a:r>
              <a:rPr lang="en-GB" dirty="0" smtClean="0"/>
              <a:t>ticketing </a:t>
            </a:r>
            <a:r>
              <a:rPr lang="en-GB" dirty="0"/>
              <a:t>systems </a:t>
            </a:r>
            <a:endParaRPr lang="en-GB" dirty="0" smtClean="0"/>
          </a:p>
          <a:p>
            <a:pPr lvl="1"/>
            <a:r>
              <a:rPr lang="en-GB" dirty="0"/>
              <a:t>S</a:t>
            </a:r>
            <a:r>
              <a:rPr lang="en-GB" dirty="0" smtClean="0"/>
              <a:t>hared </a:t>
            </a:r>
            <a:r>
              <a:rPr lang="en-GB" dirty="0"/>
              <a:t>bike scheme docking stations </a:t>
            </a:r>
            <a:endParaRPr lang="en-GB" dirty="0"/>
          </a:p>
          <a:p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8698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Active Data </a:t>
            </a:r>
            <a:r>
              <a:rPr lang="en-GB" dirty="0" smtClean="0"/>
              <a:t>Generation: Example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London Underground network </a:t>
            </a:r>
            <a:endParaRPr lang="en-US" dirty="0"/>
          </a:p>
          <a:p>
            <a:pPr lvl="1"/>
            <a:r>
              <a:rPr lang="en-US" dirty="0"/>
              <a:t>U</a:t>
            </a:r>
            <a:r>
              <a:rPr lang="en-US" dirty="0" smtClean="0"/>
              <a:t>sers </a:t>
            </a:r>
            <a:r>
              <a:rPr lang="en-US" dirty="0"/>
              <a:t>swiping/hovering to enter and exit </a:t>
            </a:r>
            <a:r>
              <a:rPr lang="en-US" dirty="0" smtClean="0"/>
              <a:t>stations</a:t>
            </a:r>
          </a:p>
          <a:p>
            <a:pPr lvl="1"/>
            <a:r>
              <a:rPr lang="en-US" dirty="0"/>
              <a:t>1.3 billion trips within this network 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29150" y="1825625"/>
            <a:ext cx="3886200" cy="347092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97623" y="5592187"/>
            <a:ext cx="542364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Flows between the most popular destinations by origin, derived from a large dataset of morning peak Oyster Card trips </a:t>
            </a:r>
          </a:p>
          <a:p>
            <a:r>
              <a:rPr lang="en-GB" sz="1400" dirty="0"/>
              <a:t>Source: Ed Manley, Centre for advanced Spatial analysis, </a:t>
            </a:r>
            <a:r>
              <a:rPr lang="en-GB" sz="1400" dirty="0" smtClean="0"/>
              <a:t>UCL. </a:t>
            </a:r>
            <a:r>
              <a:rPr lang="en-GB" sz="1400" dirty="0"/>
              <a:t>reproduced with permission. </a:t>
            </a:r>
          </a:p>
        </p:txBody>
      </p:sp>
    </p:spTree>
    <p:extLst>
      <p:ext uri="{BB962C8B-B14F-4D97-AF65-F5344CB8AC3E}">
        <p14:creationId xmlns:p14="http://schemas.microsoft.com/office/powerpoint/2010/main" val="583664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Active Data Generation: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Social media platforms are numerous </a:t>
            </a:r>
            <a:endParaRPr lang="en-US" dirty="0"/>
          </a:p>
          <a:p>
            <a:r>
              <a:rPr lang="en-US" dirty="0"/>
              <a:t>content is mostly user generated </a:t>
            </a:r>
            <a:endParaRPr lang="en-US" dirty="0"/>
          </a:p>
          <a:p>
            <a:r>
              <a:rPr lang="en-US" dirty="0"/>
              <a:t>functions: photography sharing, communications, social networks (personal and business), reviews, blogging, music, and </a:t>
            </a:r>
            <a:r>
              <a:rPr lang="en-US" dirty="0" smtClean="0"/>
              <a:t>video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29150" y="2690546"/>
            <a:ext cx="3886200" cy="262149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29150" y="5573235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The linguistic Twitter geography of Greater </a:t>
            </a:r>
            <a:r>
              <a:rPr lang="en-GB" sz="1400" dirty="0" smtClean="0"/>
              <a:t>London</a:t>
            </a:r>
            <a:r>
              <a:rPr lang="en-GB" sz="1400" dirty="0"/>
              <a:t/>
            </a:r>
            <a:br>
              <a:rPr lang="en-GB" sz="1400" dirty="0"/>
            </a:br>
            <a:r>
              <a:rPr lang="en-GB" sz="1400" dirty="0"/>
              <a:t>Source: James Cheshire and Ed Manley, University College </a:t>
            </a:r>
            <a:r>
              <a:rPr lang="en-GB" sz="1400" dirty="0" smtClean="0"/>
              <a:t>London. Reproduced </a:t>
            </a:r>
            <a:r>
              <a:rPr lang="en-GB" sz="1400" dirty="0"/>
              <a:t>with permission. </a:t>
            </a:r>
          </a:p>
        </p:txBody>
      </p:sp>
    </p:spTree>
    <p:extLst>
      <p:ext uri="{BB962C8B-B14F-4D97-AF65-F5344CB8AC3E}">
        <p14:creationId xmlns:p14="http://schemas.microsoft.com/office/powerpoint/2010/main" val="630743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Real-time data</a:t>
            </a:r>
          </a:p>
          <a:p>
            <a:pPr lvl="1"/>
            <a:r>
              <a:rPr lang="en-GB" dirty="0" smtClean="0"/>
              <a:t>Passive</a:t>
            </a:r>
          </a:p>
          <a:p>
            <a:pPr lvl="1"/>
            <a:r>
              <a:rPr lang="en-GB" dirty="0" smtClean="0"/>
              <a:t>Active</a:t>
            </a:r>
          </a:p>
          <a:p>
            <a:r>
              <a:rPr lang="en-GB" dirty="0" smtClean="0"/>
              <a:t>Spatial Data Infrastructure</a:t>
            </a:r>
          </a:p>
          <a:p>
            <a:pPr lvl="1"/>
            <a:r>
              <a:rPr lang="en-GB" dirty="0" smtClean="0"/>
              <a:t>Mobile platforms</a:t>
            </a:r>
          </a:p>
          <a:p>
            <a:pPr lvl="1"/>
            <a:r>
              <a:rPr lang="en-GB" dirty="0" smtClean="0"/>
              <a:t>Sensors</a:t>
            </a:r>
          </a:p>
          <a:p>
            <a:pPr lvl="1"/>
            <a:r>
              <a:rPr lang="en-GB" dirty="0" err="1" smtClean="0"/>
              <a:t>WiFi</a:t>
            </a:r>
            <a:endParaRPr lang="en-GB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1996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Learning Objectives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Sensors </a:t>
            </a:r>
            <a:r>
              <a:rPr lang="en-US" dirty="0"/>
              <a:t>and social media complement traditional sources and are generating an increasing amount of new data about urban areas</a:t>
            </a:r>
            <a:r>
              <a:rPr lang="en-US" dirty="0" smtClean="0"/>
              <a:t>.</a:t>
            </a:r>
          </a:p>
          <a:p>
            <a:r>
              <a:rPr lang="en-US" dirty="0" smtClean="0"/>
              <a:t>Example methods used within urban areas to “sense” the 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363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Real-time Data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</a:t>
            </a:r>
            <a:r>
              <a:rPr lang="en-US" dirty="0" smtClean="0"/>
              <a:t>eal-time </a:t>
            </a:r>
            <a:r>
              <a:rPr lang="en-US" dirty="0"/>
              <a:t>data </a:t>
            </a:r>
            <a:endParaRPr lang="en-US" dirty="0" smtClean="0"/>
          </a:p>
          <a:p>
            <a:pPr lvl="1"/>
            <a:r>
              <a:rPr lang="en-US" dirty="0" smtClean="0"/>
              <a:t>Generated by sensors </a:t>
            </a:r>
            <a:r>
              <a:rPr lang="en-US" dirty="0"/>
              <a:t>embedded within the fabric of urban areas </a:t>
            </a:r>
            <a:endParaRPr lang="en-US" dirty="0" smtClean="0"/>
          </a:p>
          <a:p>
            <a:pPr lvl="1"/>
            <a:r>
              <a:rPr lang="en-US" i="1" dirty="0" smtClean="0"/>
              <a:t>Volunteering </a:t>
            </a:r>
            <a:r>
              <a:rPr lang="en-US" i="1" dirty="0"/>
              <a:t>of geographic </a:t>
            </a:r>
            <a:r>
              <a:rPr lang="en-US" dirty="0"/>
              <a:t>information by people flowing through these spaces </a:t>
            </a:r>
            <a:endParaRPr lang="en-US" dirty="0" smtClean="0"/>
          </a:p>
          <a:p>
            <a:pPr lvl="1"/>
            <a:r>
              <a:rPr lang="en-US" dirty="0" smtClean="0"/>
              <a:t>Often high </a:t>
            </a:r>
            <a:r>
              <a:rPr lang="en-US" dirty="0" err="1" smtClean="0"/>
              <a:t>spatio</a:t>
            </a:r>
            <a:r>
              <a:rPr lang="en-US" dirty="0" smtClean="0"/>
              <a:t>-temporal granularity, although </a:t>
            </a:r>
            <a:r>
              <a:rPr lang="en-US" dirty="0"/>
              <a:t>also less representative and comprehensive than </a:t>
            </a:r>
            <a:r>
              <a:rPr lang="en-US" dirty="0" smtClean="0"/>
              <a:t>traditional sources</a:t>
            </a:r>
          </a:p>
          <a:p>
            <a:r>
              <a:rPr lang="en-US" dirty="0" smtClean="0"/>
              <a:t>Volunteered geographic information</a:t>
            </a:r>
          </a:p>
          <a:p>
            <a:pPr lvl="1"/>
            <a:r>
              <a:rPr lang="en-US" dirty="0" smtClean="0"/>
              <a:t>Contributed by people </a:t>
            </a:r>
            <a:r>
              <a:rPr lang="mr-IN" dirty="0" smtClean="0"/>
              <a:t>–</a:t>
            </a:r>
            <a:r>
              <a:rPr lang="en-US" dirty="0" smtClean="0"/>
              <a:t> e.g. Twitter</a:t>
            </a:r>
          </a:p>
          <a:p>
            <a:pPr lvl="1"/>
            <a:r>
              <a:rPr lang="en-US" dirty="0" smtClean="0"/>
              <a:t>Location reference</a:t>
            </a:r>
          </a:p>
          <a:p>
            <a:r>
              <a:rPr lang="en-US" dirty="0" smtClean="0"/>
              <a:t>Passive &amp; Active Data Generation</a:t>
            </a:r>
            <a:endParaRPr lang="en-US" dirty="0"/>
          </a:p>
          <a:p>
            <a:pPr lvl="1"/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2777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Example of Urban Spatial Data Infrastructure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Boston Mayor’s Office of New Urban Mechanics </a:t>
            </a:r>
            <a:endParaRPr lang="en-US" dirty="0" smtClean="0"/>
          </a:p>
          <a:p>
            <a:r>
              <a:rPr lang="en-US" dirty="0" smtClean="0"/>
              <a:t>Accelerometer </a:t>
            </a:r>
            <a:r>
              <a:rPr lang="en-US" dirty="0"/>
              <a:t>of the phone </a:t>
            </a:r>
            <a:endParaRPr lang="en-US" dirty="0" smtClean="0"/>
          </a:p>
          <a:p>
            <a:pPr lvl="1"/>
            <a:r>
              <a:rPr lang="en-US" dirty="0" smtClean="0"/>
              <a:t>Detect depressions</a:t>
            </a:r>
          </a:p>
          <a:p>
            <a:r>
              <a:rPr lang="en-US" dirty="0" smtClean="0"/>
              <a:t>Stored on a remote server over Internet</a:t>
            </a:r>
          </a:p>
          <a:p>
            <a:r>
              <a:rPr lang="en-US" dirty="0" smtClean="0"/>
              <a:t>Later analyzed</a:t>
            </a:r>
          </a:p>
          <a:p>
            <a:r>
              <a:rPr lang="en-US" dirty="0" smtClean="0"/>
              <a:t>Remedial action taken</a:t>
            </a:r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29150" y="2383490"/>
            <a:ext cx="3886200" cy="323560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629150" y="5727123"/>
            <a:ext cx="4572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The Street Bump mobile app showing a number of bumps recorded along a street section </a:t>
            </a:r>
          </a:p>
          <a:p>
            <a:r>
              <a:rPr lang="en-GB" sz="1400" dirty="0"/>
              <a:t>Source: Authors’ own; app provided by </a:t>
            </a:r>
            <a:r>
              <a:rPr lang="en-GB" sz="1400" dirty="0" err="1"/>
              <a:t>www.streetbump.org</a:t>
            </a:r>
            <a:r>
              <a:rPr lang="en-GB" sz="1400" dirty="0"/>
              <a:t/>
            </a:r>
            <a:br>
              <a:rPr lang="en-GB" sz="1400" dirty="0"/>
            </a:b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950838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of Urban Spatial Data Infrastructure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604" y="1783454"/>
            <a:ext cx="7348791" cy="42603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54608" y="3036490"/>
            <a:ext cx="53726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>
                <a:solidFill>
                  <a:schemeClr val="bg1"/>
                </a:solidFill>
              </a:rPr>
              <a:t>What might be the potential sources of bias in the collected data?</a:t>
            </a:r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12974" y="6043852"/>
            <a:ext cx="68482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Potholes in a road</a:t>
            </a:r>
            <a:br>
              <a:rPr lang="en-GB" sz="1400" dirty="0"/>
            </a:br>
            <a:r>
              <a:rPr lang="en-GB" sz="1400" dirty="0"/>
              <a:t>Source: Photograph by Michael Gil CC BY 2.0 (</a:t>
            </a:r>
            <a:r>
              <a:rPr lang="en-GB" sz="1400"/>
              <a:t>Flickr</a:t>
            </a:r>
            <a:r>
              <a:rPr lang="en-GB" sz="1400" smtClean="0"/>
              <a:t>)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260712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Passive Data Generation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Sensors that collect data passively </a:t>
            </a:r>
            <a:r>
              <a:rPr lang="mr-IN" dirty="0" smtClean="0"/>
              <a:t>–</a:t>
            </a:r>
            <a:r>
              <a:rPr lang="en-GB" dirty="0" smtClean="0"/>
              <a:t> many different sorts</a:t>
            </a:r>
          </a:p>
          <a:p>
            <a:pPr lvl="1"/>
            <a:r>
              <a:rPr lang="en-GB" dirty="0"/>
              <a:t>carbon dioxide (or other gases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Temperature</a:t>
            </a:r>
          </a:p>
          <a:p>
            <a:pPr lvl="1"/>
            <a:r>
              <a:rPr lang="en-GB" dirty="0" smtClean="0"/>
              <a:t>Humidity</a:t>
            </a:r>
          </a:p>
          <a:p>
            <a:pPr lvl="1"/>
            <a:r>
              <a:rPr lang="en-GB" dirty="0" smtClean="0"/>
              <a:t>Noise</a:t>
            </a:r>
          </a:p>
          <a:p>
            <a:pPr lvl="1"/>
            <a:r>
              <a:rPr lang="en-GB" dirty="0" smtClean="0"/>
              <a:t>light </a:t>
            </a:r>
            <a:r>
              <a:rPr lang="en-GB" dirty="0" err="1" smtClean="0"/>
              <a:t>etc</a:t>
            </a:r>
            <a:endParaRPr lang="en-GB" dirty="0" smtClean="0"/>
          </a:p>
          <a:p>
            <a:r>
              <a:rPr lang="en-GB" dirty="0" smtClean="0"/>
              <a:t>Multiple scales </a:t>
            </a:r>
            <a:r>
              <a:rPr lang="mr-IN" dirty="0" smtClean="0"/>
              <a:t>–</a:t>
            </a:r>
            <a:r>
              <a:rPr lang="en-GB" dirty="0" smtClean="0"/>
              <a:t> city wide through to buildings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0106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Passive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smtClean="0"/>
              <a:t>Mobile passive data</a:t>
            </a:r>
          </a:p>
          <a:p>
            <a:pPr lvl="1"/>
            <a:r>
              <a:rPr lang="en-GB" dirty="0" smtClean="0"/>
              <a:t>Linked to cellular / mobile phones</a:t>
            </a:r>
          </a:p>
          <a:p>
            <a:r>
              <a:rPr lang="en-GB" dirty="0" smtClean="0"/>
              <a:t>Utilise </a:t>
            </a:r>
            <a:r>
              <a:rPr lang="en-GB" dirty="0" err="1" smtClean="0"/>
              <a:t>WiFi</a:t>
            </a:r>
            <a:r>
              <a:rPr lang="en-GB" dirty="0" smtClean="0"/>
              <a:t> or cell tower to estimate location</a:t>
            </a:r>
          </a:p>
          <a:p>
            <a:r>
              <a:rPr lang="en-GB" dirty="0" smtClean="0"/>
              <a:t>Many development platforms for phone apps also collect data</a:t>
            </a:r>
          </a:p>
          <a:p>
            <a:r>
              <a:rPr lang="en-GB" dirty="0" smtClean="0"/>
              <a:t>Ownership of these data typically private</a:t>
            </a:r>
          </a:p>
          <a:p>
            <a:pPr lvl="1"/>
            <a:r>
              <a:rPr lang="en-GB" dirty="0" smtClean="0"/>
              <a:t>But might use the data to create “free” services</a:t>
            </a:r>
          </a:p>
          <a:p>
            <a:pPr lvl="2"/>
            <a:r>
              <a:rPr lang="en-GB" dirty="0" smtClean="0"/>
              <a:t>E.g. Google routing optimised to avoid traffic congestion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29150" y="2542999"/>
            <a:ext cx="3886200" cy="291658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29150" y="5573234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An example of a </a:t>
            </a:r>
            <a:r>
              <a:rPr lang="en-GB" sz="1400" dirty="0" err="1"/>
              <a:t>SmartStreetSensor</a:t>
            </a:r>
            <a:r>
              <a:rPr lang="en-GB" sz="1400" dirty="0"/>
              <a:t> device within a shop window in London </a:t>
            </a:r>
          </a:p>
          <a:p>
            <a:r>
              <a:rPr lang="en-GB" sz="1400" dirty="0"/>
              <a:t>Source: Local Data Company </a:t>
            </a:r>
          </a:p>
        </p:txBody>
      </p:sp>
    </p:spTree>
    <p:extLst>
      <p:ext uri="{BB962C8B-B14F-4D97-AF65-F5344CB8AC3E}">
        <p14:creationId xmlns:p14="http://schemas.microsoft.com/office/powerpoint/2010/main" val="217335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Passive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GPS</a:t>
            </a:r>
          </a:p>
          <a:p>
            <a:pPr lvl="1"/>
            <a:r>
              <a:rPr lang="en-GB" dirty="0"/>
              <a:t>In addition to cell phones, GPS receivers are also attached to other objects that move through urban areas such as taxis or buses </a:t>
            </a:r>
            <a:endParaRPr lang="en-GB" dirty="0"/>
          </a:p>
          <a:p>
            <a:pPr lvl="1"/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441" y="3504166"/>
            <a:ext cx="3621437" cy="239450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404441" y="6004122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 smtClean="0"/>
              <a:t>Photograph by Felix </a:t>
            </a:r>
            <a:r>
              <a:rPr lang="en-GB" sz="1400" dirty="0" err="1" smtClean="0"/>
              <a:t>Morgner</a:t>
            </a:r>
            <a:r>
              <a:rPr lang="en-GB" sz="1400" dirty="0" smtClean="0"/>
              <a:t> CC By-Sa 2.0 (Flickr)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651280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30" y="334771"/>
            <a:ext cx="8225851" cy="510469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66461" y="5795618"/>
            <a:ext cx="648693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/>
              <a:t>Screenshot of </a:t>
            </a:r>
            <a:r>
              <a:rPr lang="en-GB" sz="1400" dirty="0" err="1"/>
              <a:t>HubCab</a:t>
            </a:r>
            <a:r>
              <a:rPr lang="en-GB" sz="1400" dirty="0"/>
              <a:t> (</a:t>
            </a:r>
            <a:r>
              <a:rPr lang="en-GB" sz="1400" dirty="0" err="1"/>
              <a:t>www.hubcab.org</a:t>
            </a:r>
            <a:r>
              <a:rPr lang="en-GB" sz="1400" dirty="0"/>
              <a:t>), showing </a:t>
            </a:r>
            <a:r>
              <a:rPr lang="en-GB" sz="1400" dirty="0" smtClean="0"/>
              <a:t>taxi flows </a:t>
            </a:r>
            <a:r>
              <a:rPr lang="en-GB" sz="1400" dirty="0"/>
              <a:t>and potential taxi-sharing </a:t>
            </a:r>
            <a:r>
              <a:rPr lang="en-GB" sz="1400" dirty="0" smtClean="0"/>
              <a:t>benefits </a:t>
            </a:r>
            <a:r>
              <a:rPr lang="en-GB" sz="1400" dirty="0"/>
              <a:t>between two locations in Manhattan </a:t>
            </a:r>
          </a:p>
          <a:p>
            <a:r>
              <a:rPr lang="en-GB" sz="1400" dirty="0"/>
              <a:t>Source: </a:t>
            </a:r>
            <a:r>
              <a:rPr lang="en-GB" sz="1400" dirty="0" smtClean="0"/>
              <a:t>MIT </a:t>
            </a:r>
            <a:r>
              <a:rPr lang="en-GB" sz="1400" dirty="0" err="1"/>
              <a:t>Senseable</a:t>
            </a:r>
            <a:r>
              <a:rPr lang="en-GB" sz="1400" dirty="0"/>
              <a:t> City lab. R</a:t>
            </a:r>
            <a:r>
              <a:rPr lang="en-GB" sz="1400" dirty="0" smtClean="0"/>
              <a:t>eproduced </a:t>
            </a:r>
            <a:r>
              <a:rPr lang="en-GB" sz="1400" dirty="0"/>
              <a:t>with permission. </a:t>
            </a:r>
          </a:p>
        </p:txBody>
      </p:sp>
    </p:spTree>
    <p:extLst>
      <p:ext uri="{BB962C8B-B14F-4D97-AF65-F5344CB8AC3E}">
        <p14:creationId xmlns:p14="http://schemas.microsoft.com/office/powerpoint/2010/main" val="1843589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4425</TotalTime>
  <Words>596</Words>
  <Application>Microsoft Macintosh PowerPoint</Application>
  <PresentationFormat>On-screen Show (4:3)</PresentationFormat>
  <Paragraphs>85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Mangal</vt:lpstr>
      <vt:lpstr>Arial</vt:lpstr>
      <vt:lpstr>Office Theme</vt:lpstr>
      <vt:lpstr>New Forms of Data</vt:lpstr>
      <vt:lpstr>Learning Objectives</vt:lpstr>
      <vt:lpstr>Real-time Data</vt:lpstr>
      <vt:lpstr>Example of Urban Spatial Data Infrastructure</vt:lpstr>
      <vt:lpstr>Example of Urban Spatial Data Infrastructure</vt:lpstr>
      <vt:lpstr>Passive Data Generation</vt:lpstr>
      <vt:lpstr>Passive Data Generation</vt:lpstr>
      <vt:lpstr>Passive Data Generation</vt:lpstr>
      <vt:lpstr>PowerPoint Presentation</vt:lpstr>
      <vt:lpstr>Passive Data Generation</vt:lpstr>
      <vt:lpstr>Active Data Generation</vt:lpstr>
      <vt:lpstr>Active Data Generation: Example</vt:lpstr>
      <vt:lpstr>Active Data Generation: Example</vt:lpstr>
      <vt:lpstr>Conclusion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Singleton, Alexander</dc:creator>
  <cp:lastModifiedBy>Singleton, Alexander</cp:lastModifiedBy>
  <cp:revision>97</cp:revision>
  <dcterms:created xsi:type="dcterms:W3CDTF">2017-09-18T06:06:42Z</dcterms:created>
  <dcterms:modified xsi:type="dcterms:W3CDTF">2017-09-23T17:15:09Z</dcterms:modified>
</cp:coreProperties>
</file>

<file path=docProps/thumbnail.jpeg>
</file>